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6C1"/>
    <a:srgbClr val="BFC9CA"/>
    <a:srgbClr val="CD5C5C"/>
    <a:srgbClr val="17A589"/>
    <a:srgbClr val="FA8072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F0C74-6FA0-754E-BEA0-7710FB84149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0517F-7FB0-B441-8B7C-1FE0E0BF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0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36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29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7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2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0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4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67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6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0517F-7FB0-B441-8B7C-1FE0E0BFC1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0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258A-D65C-644F-9B94-DD57186ED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C8DAF-9832-3F4D-A012-4B76E68E4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BE528-C2A1-6E47-AE74-D94F80B5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F8FB8-66E0-514E-A9AA-D5281EE1F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4A36A-41B0-7841-A593-183CDEBD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9147-36CD-2B40-96F8-EBA2A152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A31A2-2B46-9948-A44E-F059486F7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260EC-2F70-284D-8CB0-AC8C9018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5C80-F7C5-8847-A6D6-A54505A9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95AFC-FE6B-8C46-8444-06527CD5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6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45C8FD-CD89-CD4A-AD7B-AB9569196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74250-F83A-3C4E-BA83-A8B3A38E3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3F555-EBB5-1044-B270-EF2E846E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ABE8-29CA-4C4E-948F-A5D21BF6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F5932-08E4-5A4F-A590-23C8F956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1453-1256-EA41-8992-C1967E3F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ABA2-8645-7B49-9D0A-E6615DBE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39376-50BF-1B4D-9D72-CA0E80133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F6DC3-ECF4-6848-BBD7-A19398AD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88E6-E197-1149-85D0-AA5D4A3E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8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22AB-43FE-4547-8A10-FA9D3727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AB54F-B24E-C647-84DD-B0DB2FFAE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89A93-88AB-814F-8451-CE555393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DEC30-E394-1344-8001-023368D8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C158D-56F7-D94D-A53F-5049CAB2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9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61E9-76FE-044A-B842-89FAB38F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E630-6398-E04C-853C-FFEAC9782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8EAF6-4E06-0A41-B60E-233C74F00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3AE45-DA5E-CD44-81BF-2F86C23D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605D5-B474-D044-A999-161CC5889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90164-A17C-E240-9371-66FD42F4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1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6918-1180-5B48-9F00-4ADAAB25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DFDFE-4932-B24E-990B-04C6E8ED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953E9-F244-184C-A427-5370CCD0C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7645D-8DCF-6F49-8911-AAD2BFE74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777EC9-0903-7F4C-B366-F5D655F54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77C9D-1FD8-A842-ADB4-405C0EFD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59915D-EC06-C443-A264-8690435A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D3B29-AD28-0B40-A6B8-598849B8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7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95C8-7D80-734E-8D74-8FC00E66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AF608-E642-9044-A85C-8F4D9401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36288-1DC9-874B-9460-21DD5760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DF942-F18F-D340-81C8-6120B408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0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00346-49CC-8247-A943-ADB77235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0B087-0A7B-F049-B3F6-5D9BA2BD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F2903-AC96-3340-ACC2-1385B4C5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0F46-10EF-264D-AD41-A7CBDEBB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A8F2-7429-404E-B210-EA36D32E3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33607-7D98-FF46-97F1-A3FFFFF96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80BBB-9534-7F4D-843D-58965403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BAD15-84CC-764B-B765-E4C919BB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39627-18E4-A147-8445-181E19F2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4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3464-3014-FF47-B28D-4E33693F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CC158-0D53-1544-9582-CEE12EB26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783F-9566-684E-BBAF-23EBF608E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507A8-9F44-F242-8E25-8A235D46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0C2B4-7B02-BF44-9837-154F3F7D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E7AB8-E599-914B-870D-9BAF5D53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4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F1A72-386C-6A49-A97D-5F5C8C20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2C7D-BAD0-4644-BFA3-487FC7B1D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63C07-C72E-C74E-BB89-D1200FCA7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45E66-7B0B-5F43-A963-E7066E86D97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B5A81-C9B1-9845-8F8C-8B9F6FCFE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CAB24-9824-DA45-AE59-2CC556B9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CC8BB-6F44-5945-B70E-3CC15F14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6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omasp85/status/99707361550498611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sky/FiraCo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olorcode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4709E3-A8F1-9F49-BC9E-EF731D31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2208944"/>
            <a:ext cx="10674812" cy="1171254"/>
          </a:xfrm>
          <a:prstGeom prst="rect">
            <a:avLst/>
          </a:prstGeom>
          <a:solidFill>
            <a:srgbClr val="BFC9CA">
              <a:alpha val="8039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CD5C5C"/>
                </a:solidFill>
                <a:latin typeface="Lora" pitchFamily="2" charset="77"/>
              </a:rPr>
              <a:t>Customization</a:t>
            </a:r>
            <a:endParaRPr b="1" dirty="0">
              <a:solidFill>
                <a:srgbClr val="CD5C5C"/>
              </a:solidFill>
              <a:latin typeface="Lora" pitchFamily="2" charset="77"/>
            </a:endParaRPr>
          </a:p>
        </p:txBody>
      </p:sp>
      <p:sp>
        <p:nvSpPr>
          <p:cNvPr id="5" name="Shape 61">
            <a:extLst>
              <a:ext uri="{FF2B5EF4-FFF2-40B4-BE49-F238E27FC236}">
                <a16:creationId xmlns:a16="http://schemas.microsoft.com/office/drawing/2014/main" id="{7E195006-E8CE-7E4A-89AB-D3D175BEB8BF}"/>
              </a:ext>
            </a:extLst>
          </p:cNvPr>
          <p:cNvSpPr txBox="1">
            <a:spLocks/>
          </p:cNvSpPr>
          <p:nvPr/>
        </p:nvSpPr>
        <p:spPr>
          <a:xfrm>
            <a:off x="739776" y="3380198"/>
            <a:ext cx="10674812" cy="575353"/>
          </a:xfrm>
          <a:prstGeom prst="rect">
            <a:avLst/>
          </a:prstGeom>
          <a:solidFill>
            <a:srgbClr val="BFC9CA">
              <a:alpha val="80392"/>
            </a:srgb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 err="1">
                <a:solidFill>
                  <a:srgbClr val="17A589"/>
                </a:solidFill>
                <a:latin typeface="Lora" pitchFamily="2" charset="77"/>
              </a:rPr>
              <a:t>RStudio</a:t>
            </a:r>
            <a:r>
              <a:rPr lang="en-US" sz="3200" b="1" dirty="0">
                <a:latin typeface="Lora" pitchFamily="2" charset="77"/>
              </a:rPr>
              <a:t> </a:t>
            </a:r>
            <a:r>
              <a:rPr lang="en-US" sz="3200" b="1" dirty="0">
                <a:solidFill>
                  <a:srgbClr val="17A589"/>
                </a:solidFill>
                <a:latin typeface="Lora" pitchFamily="2" charset="77"/>
              </a:rPr>
              <a:t>&amp;</a:t>
            </a:r>
            <a:r>
              <a:rPr lang="en-US" sz="3200" b="1" dirty="0">
                <a:latin typeface="Lora" pitchFamily="2" charset="77"/>
              </a:rPr>
              <a:t> </a:t>
            </a:r>
            <a:r>
              <a:rPr lang="en-US" sz="3200" b="1" dirty="0">
                <a:solidFill>
                  <a:srgbClr val="17A589"/>
                </a:solidFill>
                <a:latin typeface="Lora" pitchFamily="2" charset="77"/>
              </a:rPr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1312350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HTML </a:t>
            </a:r>
            <a:r>
              <a:rPr lang="en-US" sz="5400" b="1" dirty="0">
                <a:solidFill>
                  <a:srgbClr val="17A589"/>
                </a:solidFill>
                <a:latin typeface="Lora" pitchFamily="2" charset="77"/>
              </a:rPr>
              <a:t>Color Codes</a:t>
            </a:r>
            <a:endParaRPr sz="5400" b="1" dirty="0">
              <a:solidFill>
                <a:srgbClr val="17A589"/>
              </a:solidFill>
              <a:latin typeface="Lora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697638-4385-2E4A-8CAD-615CEBC8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2" y="1443560"/>
            <a:ext cx="7055365" cy="55160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26BC0D-A724-E04C-A7BE-F62BBA5A2084}"/>
              </a:ext>
            </a:extLst>
          </p:cNvPr>
          <p:cNvSpPr/>
          <p:nvPr/>
        </p:nvSpPr>
        <p:spPr>
          <a:xfrm>
            <a:off x="1667876" y="1443560"/>
            <a:ext cx="940525" cy="4267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8607A-C6E9-C34E-85A3-A034E3D745E9}"/>
              </a:ext>
            </a:extLst>
          </p:cNvPr>
          <p:cNvSpPr txBox="1"/>
          <p:nvPr/>
        </p:nvSpPr>
        <p:spPr>
          <a:xfrm>
            <a:off x="5551203" y="2908904"/>
            <a:ext cx="6320961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summed %&gt;%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y = values, 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color = group)) +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geom_point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+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facet_grid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(~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third_var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+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labs(x = "Estimate", y = "Density") +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scale_color_manual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(values = c(</a:t>
            </a:r>
            <a:r>
              <a:rPr lang="en-US" dirty="0">
                <a:solidFill>
                  <a:srgbClr val="CD5C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"#B03A2E"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</a:t>
            </a:r>
            <a:r>
              <a:rPr lang="en-US" dirty="0">
                <a:solidFill>
                  <a:srgbClr val="2E86C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"#1F618D"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597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Other </a:t>
            </a:r>
            <a:r>
              <a:rPr lang="en-US" sz="5400" b="1" dirty="0">
                <a:solidFill>
                  <a:srgbClr val="BFC9CA"/>
                </a:solidFill>
                <a:latin typeface="Lora" pitchFamily="2" charset="77"/>
              </a:rPr>
              <a:t>Nice Tricks</a:t>
            </a:r>
            <a:endParaRPr sz="5400" b="1" dirty="0">
              <a:solidFill>
                <a:srgbClr val="BFC9CA"/>
              </a:solidFill>
              <a:latin typeface="Lora" pitchFamily="2" charset="77"/>
            </a:endParaRPr>
          </a:p>
        </p:txBody>
      </p:sp>
      <p:sp>
        <p:nvSpPr>
          <p:cNvPr id="6" name="Shape 154">
            <a:extLst>
              <a:ext uri="{FF2B5EF4-FFF2-40B4-BE49-F238E27FC236}">
                <a16:creationId xmlns:a16="http://schemas.microsoft.com/office/drawing/2014/main" id="{747AF7D3-8628-B741-9097-8160CD4846D0}"/>
              </a:ext>
            </a:extLst>
          </p:cNvPr>
          <p:cNvSpPr txBox="1">
            <a:spLocks/>
          </p:cNvSpPr>
          <p:nvPr/>
        </p:nvSpPr>
        <p:spPr>
          <a:xfrm>
            <a:off x="374469" y="1651075"/>
            <a:ext cx="5120151" cy="8474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17A589"/>
                </a:solidFill>
                <a:latin typeface="Lora" pitchFamily="2" charset="77"/>
                <a:ea typeface="Menlo" panose="020B0609030804020204" pitchFamily="49" charset="0"/>
                <a:cs typeface="Menlo" panose="020B0609030804020204" pitchFamily="49" charset="0"/>
              </a:rPr>
              <a:t>Simple Summaries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5F5BA-F300-6944-A983-16F8F6CB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490" y="1985493"/>
            <a:ext cx="6821510" cy="48725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8F7778-B2F9-2249-BF87-52732B52EBEF}"/>
              </a:ext>
            </a:extLst>
          </p:cNvPr>
          <p:cNvSpPr/>
          <p:nvPr/>
        </p:nvSpPr>
        <p:spPr>
          <a:xfrm>
            <a:off x="786633" y="3101838"/>
            <a:ext cx="6096000" cy="1031051"/>
          </a:xfrm>
          <a:prstGeom prst="rect">
            <a:avLst/>
          </a:prstGeom>
          <a:solidFill>
            <a:srgbClr val="BFC9CA">
              <a:alpha val="30000"/>
            </a:srgbClr>
          </a:solidFill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ggplot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aes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var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, values)) +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  </a:t>
            </a:r>
            <a:r>
              <a:rPr lang="en-US" sz="2800" dirty="0" err="1">
                <a:solidFill>
                  <a:srgbClr val="17A589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stat_summary</a:t>
            </a:r>
            <a:r>
              <a:rPr lang="en-US" sz="2800" dirty="0">
                <a:solidFill>
                  <a:srgbClr val="17A589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2583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C26CA-AF35-5B40-A4B9-C6E02A71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04" y="1294544"/>
            <a:ext cx="7207876" cy="5405907"/>
          </a:xfrm>
          <a:prstGeom prst="rect">
            <a:avLst/>
          </a:prstGeom>
        </p:spPr>
      </p:pic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Other </a:t>
            </a:r>
            <a:r>
              <a:rPr lang="en-US" sz="5400" b="1" dirty="0">
                <a:solidFill>
                  <a:srgbClr val="BFC9CA"/>
                </a:solidFill>
                <a:latin typeface="Lora" pitchFamily="2" charset="77"/>
              </a:rPr>
              <a:t>Nice Tricks</a:t>
            </a:r>
            <a:endParaRPr sz="5400" b="1" dirty="0">
              <a:solidFill>
                <a:srgbClr val="BFC9CA"/>
              </a:solidFill>
              <a:latin typeface="Lora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7B9CF3-7263-A840-B623-C5E9D760E145}"/>
              </a:ext>
            </a:extLst>
          </p:cNvPr>
          <p:cNvSpPr/>
          <p:nvPr/>
        </p:nvSpPr>
        <p:spPr>
          <a:xfrm>
            <a:off x="739776" y="2514748"/>
            <a:ext cx="5769528" cy="523220"/>
          </a:xfrm>
          <a:prstGeom prst="rect">
            <a:avLst/>
          </a:prstGeom>
          <a:solidFill>
            <a:srgbClr val="BFC9CA">
              <a:alpha val="80000"/>
            </a:srgbClr>
          </a:solidFill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2E86C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(p1 | p2) / (p3 | p4 | p5)</a:t>
            </a:r>
          </a:p>
        </p:txBody>
      </p:sp>
      <p:sp>
        <p:nvSpPr>
          <p:cNvPr id="12" name="Shape 154">
            <a:extLst>
              <a:ext uri="{FF2B5EF4-FFF2-40B4-BE49-F238E27FC236}">
                <a16:creationId xmlns:a16="http://schemas.microsoft.com/office/drawing/2014/main" id="{93B96B62-B199-3442-B670-B98C558DBB86}"/>
              </a:ext>
            </a:extLst>
          </p:cNvPr>
          <p:cNvSpPr txBox="1">
            <a:spLocks/>
          </p:cNvSpPr>
          <p:nvPr/>
        </p:nvSpPr>
        <p:spPr>
          <a:xfrm>
            <a:off x="739776" y="1667322"/>
            <a:ext cx="5120151" cy="8474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rgbClr val="2E86C1"/>
                </a:solidFill>
                <a:latin typeface="Lora" pitchFamily="2" charset="77"/>
                <a:ea typeface="Menlo" panose="020B0609030804020204" pitchFamily="49" charset="0"/>
                <a:cs typeface="Menlo" panose="020B0609030804020204" pitchFamily="49" charset="0"/>
              </a:rPr>
              <a:t>Patchwork</a:t>
            </a:r>
          </a:p>
        </p:txBody>
      </p:sp>
    </p:spTree>
    <p:extLst>
      <p:ext uri="{BB962C8B-B14F-4D97-AF65-F5344CB8AC3E}">
        <p14:creationId xmlns:p14="http://schemas.microsoft.com/office/powerpoint/2010/main" val="321546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7FA939-AC07-7945-B33A-DF06DA0E8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98" y="1294544"/>
            <a:ext cx="7315200" cy="5486400"/>
          </a:xfrm>
          <a:prstGeom prst="rect">
            <a:avLst/>
          </a:prstGeom>
        </p:spPr>
      </p:pic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Other </a:t>
            </a:r>
            <a:r>
              <a:rPr lang="en-US" sz="5400" b="1" dirty="0">
                <a:solidFill>
                  <a:srgbClr val="BFC9CA"/>
                </a:solidFill>
                <a:latin typeface="Lora" pitchFamily="2" charset="77"/>
              </a:rPr>
              <a:t>Nice Tricks</a:t>
            </a:r>
            <a:endParaRPr sz="5400" b="1" dirty="0">
              <a:solidFill>
                <a:srgbClr val="BFC9CA"/>
              </a:solidFill>
              <a:latin typeface="Lora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7B9CF3-7263-A840-B623-C5E9D760E145}"/>
              </a:ext>
            </a:extLst>
          </p:cNvPr>
          <p:cNvSpPr/>
          <p:nvPr/>
        </p:nvSpPr>
        <p:spPr>
          <a:xfrm>
            <a:off x="739776" y="2514748"/>
            <a:ext cx="5769528" cy="523220"/>
          </a:xfrm>
          <a:prstGeom prst="rect">
            <a:avLst/>
          </a:prstGeom>
          <a:solidFill>
            <a:srgbClr val="BFC9CA">
              <a:alpha val="80000"/>
            </a:srgbClr>
          </a:solidFill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2E86C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rPr>
              <a:t>(p1 | p2) / (p3 | p4) / p5</a:t>
            </a:r>
          </a:p>
        </p:txBody>
      </p:sp>
      <p:sp>
        <p:nvSpPr>
          <p:cNvPr id="12" name="Shape 154">
            <a:extLst>
              <a:ext uri="{FF2B5EF4-FFF2-40B4-BE49-F238E27FC236}">
                <a16:creationId xmlns:a16="http://schemas.microsoft.com/office/drawing/2014/main" id="{93B96B62-B199-3442-B670-B98C558DBB86}"/>
              </a:ext>
            </a:extLst>
          </p:cNvPr>
          <p:cNvSpPr txBox="1">
            <a:spLocks/>
          </p:cNvSpPr>
          <p:nvPr/>
        </p:nvSpPr>
        <p:spPr>
          <a:xfrm>
            <a:off x="739776" y="1667322"/>
            <a:ext cx="5120151" cy="8474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rgbClr val="2E86C1"/>
                </a:solidFill>
                <a:latin typeface="Lora" pitchFamily="2" charset="77"/>
                <a:ea typeface="Menlo" panose="020B0609030804020204" pitchFamily="49" charset="0"/>
                <a:cs typeface="Menlo" panose="020B0609030804020204" pitchFamily="49" charset="0"/>
              </a:rPr>
              <a:t>Patchwork</a:t>
            </a:r>
          </a:p>
        </p:txBody>
      </p:sp>
    </p:spTree>
    <p:extLst>
      <p:ext uri="{BB962C8B-B14F-4D97-AF65-F5344CB8AC3E}">
        <p14:creationId xmlns:p14="http://schemas.microsoft.com/office/powerpoint/2010/main" val="86460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8810" y="1184133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5400" b="1" dirty="0">
                <a:solidFill>
                  <a:srgbClr val="2E86C1"/>
                </a:solidFill>
                <a:latin typeface="Lora" pitchFamily="2" charset="77"/>
                <a:hlinkClick r:id="rId3"/>
              </a:rPr>
              <a:t>Cool Animation</a:t>
            </a:r>
            <a:endParaRPr sz="5400" b="1" dirty="0">
              <a:solidFill>
                <a:srgbClr val="2E86C1"/>
              </a:solidFill>
              <a:latin typeface="Lor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111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25430" y="2845941"/>
            <a:ext cx="8619981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b="1" dirty="0">
                <a:solidFill>
                  <a:srgbClr val="CD5C5C"/>
                </a:solidFill>
                <a:latin typeface="Lora" pitchFamily="2" charset="77"/>
              </a:rPr>
              <a:t>Customizing</a:t>
            </a:r>
            <a:r>
              <a:rPr lang="en-US" b="1" dirty="0">
                <a:solidFill>
                  <a:srgbClr val="17A589"/>
                </a:solidFill>
                <a:latin typeface="Lora" pitchFamily="2" charset="77"/>
              </a:rPr>
              <a:t> </a:t>
            </a:r>
            <a:r>
              <a:rPr lang="en-US" b="1" dirty="0" err="1">
                <a:solidFill>
                  <a:srgbClr val="17A589"/>
                </a:solidFill>
                <a:latin typeface="Lora" pitchFamily="2" charset="77"/>
              </a:rPr>
              <a:t>RStudio</a:t>
            </a:r>
            <a:endParaRPr b="1" dirty="0">
              <a:solidFill>
                <a:srgbClr val="CD5C5C"/>
              </a:solidFill>
              <a:latin typeface="Lora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24DF40-277D-DE4C-B767-2C7F0EA0143B}"/>
              </a:ext>
            </a:extLst>
          </p:cNvPr>
          <p:cNvSpPr/>
          <p:nvPr/>
        </p:nvSpPr>
        <p:spPr>
          <a:xfrm>
            <a:off x="992722" y="1730923"/>
            <a:ext cx="122020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rgbClr val="BFC9CA"/>
                </a:solidFill>
                <a:latin typeface="Lora" pitchFamily="2" charset="77"/>
              </a:rPr>
              <a:t>1</a:t>
            </a:r>
            <a:endParaRPr lang="en-US" sz="19900" dirty="0">
              <a:solidFill>
                <a:srgbClr val="BFC9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9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 err="1">
                <a:solidFill>
                  <a:srgbClr val="CD5C5C"/>
                </a:solidFill>
                <a:latin typeface="Lora" pitchFamily="2" charset="77"/>
              </a:rPr>
              <a:t>Fira</a:t>
            </a: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 Code </a:t>
            </a:r>
            <a:r>
              <a:rPr lang="en-US" sz="3200" b="1" dirty="0">
                <a:solidFill>
                  <a:srgbClr val="BFC9CA"/>
                </a:solidFill>
                <a:latin typeface="Lora" pitchFamily="2" charset="77"/>
              </a:rPr>
              <a:t>(with ligatures)</a:t>
            </a:r>
            <a:endParaRPr sz="5400" b="1" dirty="0">
              <a:solidFill>
                <a:srgbClr val="BFC9CA"/>
              </a:solidFill>
              <a:latin typeface="Lora" pitchFamily="2" charset="77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A98E74D-028F-C74A-80EE-282C1916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82" y="1487672"/>
            <a:ext cx="7710999" cy="52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0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 err="1">
                <a:solidFill>
                  <a:srgbClr val="CD5C5C"/>
                </a:solidFill>
                <a:latin typeface="Lora" pitchFamily="2" charset="77"/>
              </a:rPr>
              <a:t>Fira</a:t>
            </a: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 Code </a:t>
            </a:r>
            <a:r>
              <a:rPr lang="en-US" sz="3200" b="1" dirty="0">
                <a:solidFill>
                  <a:srgbClr val="BFC9CA"/>
                </a:solidFill>
                <a:latin typeface="Lora" pitchFamily="2" charset="77"/>
              </a:rPr>
              <a:t>(with ligatures)</a:t>
            </a:r>
            <a:endParaRPr sz="5400" b="1" dirty="0">
              <a:solidFill>
                <a:srgbClr val="BFC9CA"/>
              </a:solidFill>
              <a:latin typeface="Lora" pitchFamily="2" charset="77"/>
            </a:endParaRPr>
          </a:p>
        </p:txBody>
      </p:sp>
      <p:sp>
        <p:nvSpPr>
          <p:cNvPr id="5" name="Shape 110">
            <a:extLst>
              <a:ext uri="{FF2B5EF4-FFF2-40B4-BE49-F238E27FC236}">
                <a16:creationId xmlns:a16="http://schemas.microsoft.com/office/drawing/2014/main" id="{5FAB3CFB-ACCB-814B-939A-4CDB6B37C8FD}"/>
              </a:ext>
            </a:extLst>
          </p:cNvPr>
          <p:cNvSpPr txBox="1">
            <a:spLocks/>
          </p:cNvSpPr>
          <p:nvPr/>
        </p:nvSpPr>
        <p:spPr>
          <a:xfrm>
            <a:off x="4255063" y="1789026"/>
            <a:ext cx="3946388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Installation</a:t>
            </a:r>
            <a:endParaRPr lang="en-US" sz="4000" dirty="0">
              <a:solidFill>
                <a:schemeClr val="bg2">
                  <a:lumMod val="50000"/>
                </a:schemeClr>
              </a:solidFill>
              <a:highlight>
                <a:srgbClr val="FFCD00"/>
              </a:highlight>
            </a:endParaRPr>
          </a:p>
        </p:txBody>
      </p:sp>
      <p:sp>
        <p:nvSpPr>
          <p:cNvPr id="7" name="Shape 110">
            <a:extLst>
              <a:ext uri="{FF2B5EF4-FFF2-40B4-BE49-F238E27FC236}">
                <a16:creationId xmlns:a16="http://schemas.microsoft.com/office/drawing/2014/main" id="{656B258A-556D-9441-B175-B213C7315B8C}"/>
              </a:ext>
            </a:extLst>
          </p:cNvPr>
          <p:cNvSpPr txBox="1">
            <a:spLocks/>
          </p:cNvSpPr>
          <p:nvPr/>
        </p:nvSpPr>
        <p:spPr>
          <a:xfrm>
            <a:off x="1150706" y="2728320"/>
            <a:ext cx="355310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sz="4000" dirty="0">
                <a:solidFill>
                  <a:schemeClr val="accent5"/>
                </a:solidFill>
              </a:rPr>
              <a:t>Windows</a:t>
            </a:r>
            <a:endParaRPr lang="en-US" sz="4000" dirty="0">
              <a:solidFill>
                <a:schemeClr val="accent5"/>
              </a:solidFill>
              <a:highlight>
                <a:srgbClr val="FFCD00"/>
              </a:highlight>
            </a:endParaRPr>
          </a:p>
        </p:txBody>
      </p:sp>
      <p:sp>
        <p:nvSpPr>
          <p:cNvPr id="8" name="Shape 110">
            <a:extLst>
              <a:ext uri="{FF2B5EF4-FFF2-40B4-BE49-F238E27FC236}">
                <a16:creationId xmlns:a16="http://schemas.microsoft.com/office/drawing/2014/main" id="{3A3EB346-F781-4140-9080-54A22F4EAC83}"/>
              </a:ext>
            </a:extLst>
          </p:cNvPr>
          <p:cNvSpPr txBox="1">
            <a:spLocks/>
          </p:cNvSpPr>
          <p:nvPr/>
        </p:nvSpPr>
        <p:spPr>
          <a:xfrm>
            <a:off x="8201451" y="2723714"/>
            <a:ext cx="21741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sz="4000" dirty="0">
                <a:solidFill>
                  <a:schemeClr val="accent4"/>
                </a:solidFill>
              </a:rPr>
              <a:t>Mac</a:t>
            </a:r>
            <a:endParaRPr lang="en-US" sz="4000" dirty="0">
              <a:solidFill>
                <a:schemeClr val="accent4"/>
              </a:solidFill>
              <a:highlight>
                <a:srgbClr val="FFCD00"/>
              </a:highlight>
            </a:endParaRP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E47ABE7F-DE25-1444-9B67-4D978F99C1EE}"/>
              </a:ext>
            </a:extLst>
          </p:cNvPr>
          <p:cNvSpPr txBox="1"/>
          <p:nvPr/>
        </p:nvSpPr>
        <p:spPr>
          <a:xfrm>
            <a:off x="685809" y="3289132"/>
            <a:ext cx="4472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ora" pitchFamily="2" charset="77"/>
              </a:rPr>
              <a:t>Install chocolatey first and then 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6796C6-0FBA-6C46-815A-1931346CC265}"/>
              </a:ext>
            </a:extLst>
          </p:cNvPr>
          <p:cNvSpPr/>
          <p:nvPr/>
        </p:nvSpPr>
        <p:spPr>
          <a:xfrm>
            <a:off x="1690481" y="3945206"/>
            <a:ext cx="427552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choco</a:t>
            </a:r>
            <a:r>
              <a:rPr lang="en-US" sz="2400" dirty="0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 </a:t>
            </a:r>
            <a:r>
              <a:rPr lang="en-US" sz="2400" dirty="0" err="1">
                <a:solidFill>
                  <a:srgbClr val="2429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firacode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9A80985B-A017-2C4D-87B8-E0888D443C68}"/>
              </a:ext>
            </a:extLst>
          </p:cNvPr>
          <p:cNvSpPr/>
          <p:nvPr/>
        </p:nvSpPr>
        <p:spPr>
          <a:xfrm rot="5400000">
            <a:off x="1177195" y="3784118"/>
            <a:ext cx="384435" cy="365760"/>
          </a:xfrm>
          <a:prstGeom prst="bentUpArrow">
            <a:avLst>
              <a:gd name="adj1" fmla="val 3571"/>
              <a:gd name="adj2" fmla="val 16666"/>
              <a:gd name="adj3" fmla="val 4642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27220-6A49-0341-9E08-225E23B6FC1B}"/>
              </a:ext>
            </a:extLst>
          </p:cNvPr>
          <p:cNvSpPr txBox="1"/>
          <p:nvPr/>
        </p:nvSpPr>
        <p:spPr>
          <a:xfrm>
            <a:off x="7405644" y="3318237"/>
            <a:ext cx="3852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Lora" pitchFamily="2" charset="77"/>
              </a:rPr>
              <a:t>Install homebrew and then do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FBBF57-DEC4-B74D-ADA8-8895E08D8E67}"/>
              </a:ext>
            </a:extLst>
          </p:cNvPr>
          <p:cNvSpPr/>
          <p:nvPr/>
        </p:nvSpPr>
        <p:spPr>
          <a:xfrm>
            <a:off x="4332561" y="4873513"/>
            <a:ext cx="613501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brew tap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caskroom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/fonts 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brew cask install font-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fira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-code</a:t>
            </a:r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4CD2ED5F-F58A-AF49-8A84-ED8C020674A1}"/>
              </a:ext>
            </a:extLst>
          </p:cNvPr>
          <p:cNvSpPr/>
          <p:nvPr/>
        </p:nvSpPr>
        <p:spPr>
          <a:xfrm rot="5400000" flipV="1">
            <a:off x="9974859" y="4356810"/>
            <a:ext cx="1567782" cy="403721"/>
          </a:xfrm>
          <a:prstGeom prst="bentUpArrow">
            <a:avLst>
              <a:gd name="adj1" fmla="val 3571"/>
              <a:gd name="adj2" fmla="val 16666"/>
              <a:gd name="adj3" fmla="val 4642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6632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 err="1">
                <a:solidFill>
                  <a:srgbClr val="CD5C5C"/>
                </a:solidFill>
                <a:latin typeface="Lora" pitchFamily="2" charset="77"/>
              </a:rPr>
              <a:t>Fira</a:t>
            </a: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 Code </a:t>
            </a:r>
            <a:r>
              <a:rPr lang="en-US" sz="3200" b="1" dirty="0">
                <a:solidFill>
                  <a:srgbClr val="BFC9CA"/>
                </a:solidFill>
                <a:latin typeface="Lora" pitchFamily="2" charset="77"/>
              </a:rPr>
              <a:t>(with ligatures)</a:t>
            </a:r>
            <a:endParaRPr sz="5400" b="1" dirty="0">
              <a:solidFill>
                <a:srgbClr val="BFC9CA"/>
              </a:solidFill>
              <a:latin typeface="Lora" pitchFamily="2" charset="77"/>
            </a:endParaRPr>
          </a:p>
        </p:txBody>
      </p:sp>
      <p:sp>
        <p:nvSpPr>
          <p:cNvPr id="15" name="Shape 110">
            <a:extLst>
              <a:ext uri="{FF2B5EF4-FFF2-40B4-BE49-F238E27FC236}">
                <a16:creationId xmlns:a16="http://schemas.microsoft.com/office/drawing/2014/main" id="{AE15BD08-0CC1-DC4A-BB7B-9CE9469B65F0}"/>
              </a:ext>
            </a:extLst>
          </p:cNvPr>
          <p:cNvSpPr txBox="1">
            <a:spLocks/>
          </p:cNvSpPr>
          <p:nvPr/>
        </p:nvSpPr>
        <p:spPr>
          <a:xfrm>
            <a:off x="739776" y="3493463"/>
            <a:ext cx="2882105" cy="49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r"/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Use It</a:t>
            </a:r>
            <a:endParaRPr lang="en-US" sz="4400" dirty="0">
              <a:solidFill>
                <a:schemeClr val="bg2">
                  <a:lumMod val="50000"/>
                </a:schemeClr>
              </a:solidFill>
              <a:highlight>
                <a:srgbClr val="FFCD00"/>
              </a:highligh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608662-46B4-7C46-98E8-6F73F0295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4" t="9918" r="24180" b="15754"/>
          <a:stretch/>
        </p:blipFill>
        <p:spPr>
          <a:xfrm>
            <a:off x="3932555" y="1315529"/>
            <a:ext cx="8105334" cy="53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8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 err="1">
                <a:solidFill>
                  <a:srgbClr val="CD5C5C"/>
                </a:solidFill>
                <a:latin typeface="Lora" pitchFamily="2" charset="77"/>
              </a:rPr>
              <a:t>Fira</a:t>
            </a: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 Code </a:t>
            </a:r>
            <a:r>
              <a:rPr lang="en-US" sz="3200" b="1" dirty="0">
                <a:solidFill>
                  <a:srgbClr val="BFC9CA"/>
                </a:solidFill>
                <a:latin typeface="Lora" pitchFamily="2" charset="77"/>
              </a:rPr>
              <a:t>(with ligatures)</a:t>
            </a:r>
            <a:endParaRPr sz="5400" b="1" dirty="0">
              <a:solidFill>
                <a:srgbClr val="BFC9CA"/>
              </a:solidFill>
              <a:latin typeface="Lora" pitchFamily="2" charset="77"/>
            </a:endParaRPr>
          </a:p>
        </p:txBody>
      </p:sp>
      <p:sp>
        <p:nvSpPr>
          <p:cNvPr id="5" name="Shape 110">
            <a:extLst>
              <a:ext uri="{FF2B5EF4-FFF2-40B4-BE49-F238E27FC236}">
                <a16:creationId xmlns:a16="http://schemas.microsoft.com/office/drawing/2014/main" id="{78483381-5DD0-7941-9843-0D46BA1B0D34}"/>
              </a:ext>
            </a:extLst>
          </p:cNvPr>
          <p:cNvSpPr txBox="1">
            <a:spLocks/>
          </p:cNvSpPr>
          <p:nvPr/>
        </p:nvSpPr>
        <p:spPr>
          <a:xfrm>
            <a:off x="379370" y="4279621"/>
            <a:ext cx="21741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z="3600" dirty="0">
                <a:solidFill>
                  <a:srgbClr val="17A589"/>
                </a:solidFill>
              </a:rPr>
              <a:t>ligatures</a:t>
            </a:r>
            <a:endParaRPr lang="en-US" sz="3600" dirty="0">
              <a:solidFill>
                <a:srgbClr val="17A589"/>
              </a:solidFill>
              <a:highlight>
                <a:srgbClr val="FFCD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20B46-DB59-E24A-BED4-3E70512C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474" y="1409172"/>
            <a:ext cx="7768229" cy="51151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64DC61-1A02-B942-B75B-66F8978BAFE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53470" y="1910993"/>
            <a:ext cx="3620907" cy="2586428"/>
          </a:xfrm>
          <a:prstGeom prst="straightConnector1">
            <a:avLst/>
          </a:prstGeom>
          <a:ln w="57150">
            <a:solidFill>
              <a:srgbClr val="17A589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96CEE-87C4-F64B-9992-C5B8D9CDE07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53470" y="3595955"/>
            <a:ext cx="3785685" cy="901466"/>
          </a:xfrm>
          <a:prstGeom prst="straightConnector1">
            <a:avLst/>
          </a:prstGeom>
          <a:ln w="57150">
            <a:solidFill>
              <a:srgbClr val="17A589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AD100E-3B71-464F-B9C0-C368C6952D2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53470" y="3692035"/>
            <a:ext cx="5121326" cy="805386"/>
          </a:xfrm>
          <a:prstGeom prst="straightConnector1">
            <a:avLst/>
          </a:prstGeom>
          <a:ln w="57150">
            <a:solidFill>
              <a:srgbClr val="17A589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8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Fonts </a:t>
            </a:r>
            <a:r>
              <a:rPr lang="en-US" sz="3200" b="1" dirty="0">
                <a:solidFill>
                  <a:srgbClr val="BFC9CA"/>
                </a:solidFill>
                <a:latin typeface="Lora" pitchFamily="2" charset="77"/>
              </a:rPr>
              <a:t>(with ligatures)</a:t>
            </a:r>
            <a:endParaRPr sz="5400" b="1" dirty="0">
              <a:solidFill>
                <a:srgbClr val="BFC9CA"/>
              </a:solidFill>
              <a:latin typeface="Lora" pitchFamily="2" charset="77"/>
            </a:endParaRPr>
          </a:p>
        </p:txBody>
      </p:sp>
      <p:sp>
        <p:nvSpPr>
          <p:cNvPr id="15" name="Shape 111">
            <a:extLst>
              <a:ext uri="{FF2B5EF4-FFF2-40B4-BE49-F238E27FC236}">
                <a16:creationId xmlns:a16="http://schemas.microsoft.com/office/drawing/2014/main" id="{23B6B1C0-46CF-B943-BAEB-E27D5E890F0B}"/>
              </a:ext>
            </a:extLst>
          </p:cNvPr>
          <p:cNvSpPr txBox="1">
            <a:spLocks/>
          </p:cNvSpPr>
          <p:nvPr/>
        </p:nvSpPr>
        <p:spPr>
          <a:xfrm>
            <a:off x="985911" y="1809653"/>
            <a:ext cx="10428677" cy="3112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 algn="l">
              <a:spcBef>
                <a:spcPts val="600"/>
              </a:spcBef>
              <a:buSzPts val="2400"/>
              <a:buFont typeface="Arial" panose="020B0604020202020204" pitchFamily="34" charset="0"/>
              <a:buChar char="◉"/>
            </a:pPr>
            <a:r>
              <a:rPr lang="en-US" sz="3600" dirty="0" err="1">
                <a:solidFill>
                  <a:srgbClr val="CD5C5C"/>
                </a:solidFill>
                <a:latin typeface="Lora" pitchFamily="2" charset="77"/>
              </a:rPr>
              <a:t>Fira</a:t>
            </a:r>
            <a:r>
              <a:rPr lang="en-US" sz="3600" dirty="0">
                <a:solidFill>
                  <a:srgbClr val="CD5C5C"/>
                </a:solidFill>
                <a:latin typeface="Lora" pitchFamily="2" charset="77"/>
              </a:rPr>
              <a:t> Code 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Lora" pitchFamily="2" charset="77"/>
              </a:rPr>
              <a:t>is my favorite but there are other fonts available</a:t>
            </a:r>
          </a:p>
          <a:p>
            <a:pPr marL="76200" algn="l">
              <a:spcBef>
                <a:spcPts val="600"/>
              </a:spcBef>
              <a:buSzPts val="2400"/>
            </a:pPr>
            <a:endParaRPr lang="en-US" sz="3600" dirty="0">
              <a:solidFill>
                <a:schemeClr val="bg2">
                  <a:lumMod val="25000"/>
                </a:schemeClr>
              </a:solidFill>
              <a:latin typeface="Lora" pitchFamily="2" charset="77"/>
            </a:endParaRPr>
          </a:p>
          <a:p>
            <a:pPr marL="457200" indent="-381000" algn="l">
              <a:spcBef>
                <a:spcPts val="0"/>
              </a:spcBef>
              <a:buSzPts val="2400"/>
              <a:buFont typeface="Arial" panose="020B0604020202020204" pitchFamily="34" charset="0"/>
              <a:buChar char="◉"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Lora" pitchFamily="2" charset="77"/>
              </a:rPr>
              <a:t>This, with a good color scheme, makes writing code nicer</a:t>
            </a:r>
          </a:p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3600" dirty="0">
              <a:solidFill>
                <a:schemeClr val="bg2">
                  <a:lumMod val="25000"/>
                </a:schemeClr>
              </a:solidFill>
              <a:latin typeface="Lora" pitchFamily="2" charset="77"/>
            </a:endParaRPr>
          </a:p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Lora" pitchFamily="2" charset="77"/>
              </a:rPr>
              <a:t>More options are certainly to come</a:t>
            </a:r>
          </a:p>
          <a:p>
            <a:pPr algn="l">
              <a:spcBef>
                <a:spcPts val="600"/>
              </a:spcBef>
            </a:pPr>
            <a:endParaRPr lang="en-US" sz="3600" dirty="0">
              <a:solidFill>
                <a:schemeClr val="bg2">
                  <a:lumMod val="25000"/>
                </a:schemeClr>
              </a:solidFill>
              <a:latin typeface="Lor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86104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8">
            <a:extLst>
              <a:ext uri="{FF2B5EF4-FFF2-40B4-BE49-F238E27FC236}">
                <a16:creationId xmlns:a16="http://schemas.microsoft.com/office/drawing/2014/main" id="{9F773A9E-3D10-A246-8035-FEBB78715401}"/>
              </a:ext>
            </a:extLst>
          </p:cNvPr>
          <p:cNvSpPr txBox="1">
            <a:spLocks/>
          </p:cNvSpPr>
          <p:nvPr/>
        </p:nvSpPr>
        <p:spPr>
          <a:xfrm>
            <a:off x="2133841" y="2710953"/>
            <a:ext cx="10058159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6600" b="1" dirty="0">
                <a:solidFill>
                  <a:srgbClr val="BFC9CA"/>
                </a:solidFill>
                <a:latin typeface="Lora" pitchFamily="2" charset="77"/>
              </a:rPr>
              <a:t>Customizing</a:t>
            </a:r>
            <a:r>
              <a:rPr lang="en-US" sz="6600" b="1" dirty="0">
                <a:latin typeface="Lora" pitchFamily="2" charset="77"/>
              </a:rPr>
              <a:t> </a:t>
            </a:r>
            <a:r>
              <a:rPr lang="en-US" sz="6600" b="1" dirty="0">
                <a:solidFill>
                  <a:srgbClr val="FA8072"/>
                </a:solidFill>
                <a:latin typeface="Lora" pitchFamily="2" charset="77"/>
              </a:rPr>
              <a:t>ggplot2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48E08-46CE-6442-B8D4-4A80D283FA9C}"/>
              </a:ext>
            </a:extLst>
          </p:cNvPr>
          <p:cNvSpPr/>
          <p:nvPr/>
        </p:nvSpPr>
        <p:spPr>
          <a:xfrm>
            <a:off x="420819" y="1036390"/>
            <a:ext cx="2146742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700" b="1" dirty="0">
                <a:solidFill>
                  <a:srgbClr val="BFC9CA"/>
                </a:solidFill>
                <a:latin typeface="Lora" pitchFamily="2" charset="77"/>
              </a:rPr>
              <a:t>2</a:t>
            </a:r>
            <a:endParaRPr lang="en-US" sz="28700" dirty="0">
              <a:solidFill>
                <a:srgbClr val="BFC9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2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A37F0841-ADA2-6B47-B215-BCD716093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9776" y="369870"/>
            <a:ext cx="10674812" cy="9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</a:pPr>
            <a:r>
              <a:rPr lang="en-US" sz="5400" b="1" dirty="0">
                <a:solidFill>
                  <a:srgbClr val="CD5C5C"/>
                </a:solidFill>
                <a:latin typeface="Lora" pitchFamily="2" charset="77"/>
              </a:rPr>
              <a:t>HTML Colors</a:t>
            </a:r>
            <a:endParaRPr sz="5400" b="1" dirty="0">
              <a:solidFill>
                <a:srgbClr val="BFC9CA"/>
              </a:solidFill>
              <a:latin typeface="Lora" pitchFamily="2" charset="77"/>
            </a:endParaRPr>
          </a:p>
        </p:txBody>
      </p:sp>
      <p:sp>
        <p:nvSpPr>
          <p:cNvPr id="6" name="Shape 122">
            <a:extLst>
              <a:ext uri="{FF2B5EF4-FFF2-40B4-BE49-F238E27FC236}">
                <a16:creationId xmlns:a16="http://schemas.microsoft.com/office/drawing/2014/main" id="{E5DD8077-7F66-B945-85DC-CABF54DF10B9}"/>
              </a:ext>
            </a:extLst>
          </p:cNvPr>
          <p:cNvSpPr txBox="1">
            <a:spLocks/>
          </p:cNvSpPr>
          <p:nvPr/>
        </p:nvSpPr>
        <p:spPr>
          <a:xfrm>
            <a:off x="2753935" y="4500893"/>
            <a:ext cx="6797132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Lora" pitchFamily="2" charset="77"/>
              </a:rPr>
              <a:t>Allows us to use </a:t>
            </a:r>
            <a:r>
              <a:rPr lang="en-US" sz="2400" b="1" dirty="0">
                <a:latin typeface="Lora" pitchFamily="2" charset="77"/>
                <a:hlinkClick r:id="rId3"/>
              </a:rPr>
              <a:t>HTML colors</a:t>
            </a:r>
            <a:endParaRPr lang="en-US" sz="2400" b="1" dirty="0">
              <a:latin typeface="Lora" pitchFamily="2" charset="77"/>
            </a:endParaRPr>
          </a:p>
        </p:txBody>
      </p:sp>
      <p:sp>
        <p:nvSpPr>
          <p:cNvPr id="7" name="Shape 122">
            <a:extLst>
              <a:ext uri="{FF2B5EF4-FFF2-40B4-BE49-F238E27FC236}">
                <a16:creationId xmlns:a16="http://schemas.microsoft.com/office/drawing/2014/main" id="{74EB5C62-F4D7-E441-809B-3053D14989B9}"/>
              </a:ext>
            </a:extLst>
          </p:cNvPr>
          <p:cNvSpPr txBox="1">
            <a:spLocks/>
          </p:cNvSpPr>
          <p:nvPr/>
        </p:nvSpPr>
        <p:spPr>
          <a:xfrm>
            <a:off x="739776" y="2270702"/>
            <a:ext cx="10825451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5000" dirty="0">
                <a:latin typeface="Fira Code" panose="020B0509050000020004" pitchFamily="49" charset="0"/>
                <a:ea typeface="Fira Code" panose="020B0509050000020004" pitchFamily="49" charset="0"/>
              </a:rPr>
              <a:t>ggplot2</a:t>
            </a:r>
            <a:r>
              <a:rPr lang="en-US" sz="5400" b="1" dirty="0">
                <a:latin typeface="Lora" pitchFamily="2" charset="77"/>
              </a:rPr>
              <a:t> can understand HTML color codes</a:t>
            </a:r>
          </a:p>
        </p:txBody>
      </p:sp>
    </p:spTree>
    <p:extLst>
      <p:ext uri="{BB962C8B-B14F-4D97-AF65-F5344CB8AC3E}">
        <p14:creationId xmlns:p14="http://schemas.microsoft.com/office/powerpoint/2010/main" val="299860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252</Words>
  <Application>Microsoft Macintosh PowerPoint</Application>
  <PresentationFormat>Widescreen</PresentationFormat>
  <Paragraphs>64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Fira Code</vt:lpstr>
      <vt:lpstr>Lora</vt:lpstr>
      <vt:lpstr>Menlo</vt:lpstr>
      <vt:lpstr>Office Theme</vt:lpstr>
      <vt:lpstr>Customization</vt:lpstr>
      <vt:lpstr>Customizing RStudio</vt:lpstr>
      <vt:lpstr>Fira Code (with ligatures)</vt:lpstr>
      <vt:lpstr>Fira Code (with ligatures)</vt:lpstr>
      <vt:lpstr>Fira Code (with ligatures)</vt:lpstr>
      <vt:lpstr>Fira Code (with ligatures)</vt:lpstr>
      <vt:lpstr>Fonts (with ligatures)</vt:lpstr>
      <vt:lpstr>PowerPoint Presentation</vt:lpstr>
      <vt:lpstr>HTML Colors</vt:lpstr>
      <vt:lpstr>HTML Color Codes</vt:lpstr>
      <vt:lpstr>Other Nice Tricks</vt:lpstr>
      <vt:lpstr>Other Nice Tricks</vt:lpstr>
      <vt:lpstr>Other Nice Tricks</vt:lpstr>
      <vt:lpstr>Cool Animation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Customization</dc:title>
  <dc:creator>Tyson Barrett</dc:creator>
  <cp:lastModifiedBy>Tyson Barrett</cp:lastModifiedBy>
  <cp:revision>11</cp:revision>
  <dcterms:created xsi:type="dcterms:W3CDTF">2018-05-16T23:24:11Z</dcterms:created>
  <dcterms:modified xsi:type="dcterms:W3CDTF">2018-05-17T18:50:01Z</dcterms:modified>
</cp:coreProperties>
</file>